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64" r:id="rId4"/>
    <p:sldId id="263" r:id="rId5"/>
    <p:sldId id="262" r:id="rId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37" autoAdjust="0"/>
    <p:restoredTop sz="94660"/>
  </p:normalViewPr>
  <p:slideViewPr>
    <p:cSldViewPr snapToGrid="0">
      <p:cViewPr varScale="1">
        <p:scale>
          <a:sx n="112" d="100"/>
          <a:sy n="112" d="100"/>
        </p:scale>
        <p:origin x="6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7095-06FC-5720-4C69-DBD7B7F56D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F6ABE1F-AE69-DC74-0CEB-033F405F2A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F8B819-79E6-080D-3DD7-687BFF8ABAC6}"/>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5" name="Footer Placeholder 4">
            <a:extLst>
              <a:ext uri="{FF2B5EF4-FFF2-40B4-BE49-F238E27FC236}">
                <a16:creationId xmlns:a16="http://schemas.microsoft.com/office/drawing/2014/main" id="{B4BE5409-1C4E-3459-0F7D-D17C22FA038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E478B49-BEFC-4A42-7B47-674CA5DFDF44}"/>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2250495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C324-AB14-A49F-47E8-4993537F98B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6A00A44-1ECD-A1A3-5FF0-EC4B7BF0D9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E90AE7F-2A87-C041-5B58-7670D356F963}"/>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5" name="Footer Placeholder 4">
            <a:extLst>
              <a:ext uri="{FF2B5EF4-FFF2-40B4-BE49-F238E27FC236}">
                <a16:creationId xmlns:a16="http://schemas.microsoft.com/office/drawing/2014/main" id="{97DDBBFC-285C-CB98-4BD9-7E79A2EDA6D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316A07E-0425-DE89-F23F-DA117B5763DA}"/>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1686867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B590D8-FABA-923B-92C5-85D29E5DE2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A3F2904-1CF8-833B-064D-BBB8101A7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8BFB67A-3004-8F7A-D784-9A3EE2EE4846}"/>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5" name="Footer Placeholder 4">
            <a:extLst>
              <a:ext uri="{FF2B5EF4-FFF2-40B4-BE49-F238E27FC236}">
                <a16:creationId xmlns:a16="http://schemas.microsoft.com/office/drawing/2014/main" id="{DE810D04-226A-62EC-9355-951A2A87FC0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7A44B43-A198-1104-709C-8EBDCB66F6B1}"/>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309380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91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C4BB-2BCF-8A1D-3696-2C209A5D3D6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1DDACC4-A297-C670-6D49-EF2908305E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95DE0E6-1AD4-B1E4-A8DC-810726E2074B}"/>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5" name="Footer Placeholder 4">
            <a:extLst>
              <a:ext uri="{FF2B5EF4-FFF2-40B4-BE49-F238E27FC236}">
                <a16:creationId xmlns:a16="http://schemas.microsoft.com/office/drawing/2014/main" id="{2049CD14-0CD7-1F84-01B2-3AF9DCCEC9B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28D398B-3A03-1F4B-173E-3E726187A3C3}"/>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142009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94A8A-267A-5FC1-2D70-F7BBA18268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108197E-2C95-7502-3B5D-53488FC792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C4B1E9-41BB-2593-A5AA-76C9911895C4}"/>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5" name="Footer Placeholder 4">
            <a:extLst>
              <a:ext uri="{FF2B5EF4-FFF2-40B4-BE49-F238E27FC236}">
                <a16:creationId xmlns:a16="http://schemas.microsoft.com/office/drawing/2014/main" id="{681E5E73-872B-4E5B-A56B-859C800FFF6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C768184-EEF5-5E5B-66E8-42FE6008D15D}"/>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2580659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687FE-02CC-3DAD-D949-26DF3AF4ABC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28120C6-0319-97E3-1419-C41D87A311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D50F361-2C45-6805-0065-E3D2D1B8C9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D34254E8-A0C2-6FB1-B148-FF177A9D176D}"/>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6" name="Footer Placeholder 5">
            <a:extLst>
              <a:ext uri="{FF2B5EF4-FFF2-40B4-BE49-F238E27FC236}">
                <a16:creationId xmlns:a16="http://schemas.microsoft.com/office/drawing/2014/main" id="{3DB3E096-7000-C7CC-077E-9EECBA8F3AA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BFAFDF1-E924-A642-0B4E-E39BECAED638}"/>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2239764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EAFF-3C44-11F4-0D82-8BC2A16A4C7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5F4A7D6-A190-5AE7-696A-D4C9089BA3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2EEBD-2746-6CA5-77D0-F3E60C88BA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828C9DEF-89EC-12EC-0F16-4C0A8A4019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D2C47B-DEEF-AB8B-3E84-B1EE9CF1A3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B1F5FEA-7EF8-2665-614B-F94D66A82758}"/>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8" name="Footer Placeholder 7">
            <a:extLst>
              <a:ext uri="{FF2B5EF4-FFF2-40B4-BE49-F238E27FC236}">
                <a16:creationId xmlns:a16="http://schemas.microsoft.com/office/drawing/2014/main" id="{6185BC6D-8C76-8776-0993-CA125330DB5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7DCC14B3-7802-7CDF-04AA-41EFB76768EC}"/>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410281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0F0E-531C-E3C5-1B2F-CCCFF5133FDB}"/>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A6354C70-1AC9-0F80-360C-48A3989093E8}"/>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4" name="Footer Placeholder 3">
            <a:extLst>
              <a:ext uri="{FF2B5EF4-FFF2-40B4-BE49-F238E27FC236}">
                <a16:creationId xmlns:a16="http://schemas.microsoft.com/office/drawing/2014/main" id="{8F314438-C62B-F453-7456-FCAE1CD1ED53}"/>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84963BFE-0D80-CF6D-5203-DB1EBB8C4F80}"/>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3802982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476E96-CE29-C57F-AA9B-D1611D9E8AE2}"/>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3" name="Footer Placeholder 2">
            <a:extLst>
              <a:ext uri="{FF2B5EF4-FFF2-40B4-BE49-F238E27FC236}">
                <a16:creationId xmlns:a16="http://schemas.microsoft.com/office/drawing/2014/main" id="{915D4AA2-DEF6-F44E-0E5A-83302D6FBBF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8E5E634-D581-A8B1-B49F-526AB46D407E}"/>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126008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E891-B3A1-CEF6-683E-12C74DB42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70581F3-FCCB-606D-6E0B-8AAF243B31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8B20151-4466-9C67-5C09-21DE3FCFE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0956F-4883-E318-E3BC-950733ADA0EE}"/>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6" name="Footer Placeholder 5">
            <a:extLst>
              <a:ext uri="{FF2B5EF4-FFF2-40B4-BE49-F238E27FC236}">
                <a16:creationId xmlns:a16="http://schemas.microsoft.com/office/drawing/2014/main" id="{3D44DAE9-46B1-7FE8-9499-DF2C46B0D6F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8F6D472-7E5E-774E-589B-C35D9CC1385E}"/>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4140381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FE4B2-9CEA-416C-2618-F56B4738A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707FE37-C506-4EE7-BCD1-BBC4C62360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C196239-FCE3-B72C-54A7-7D836C300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85716E-371B-58D3-B705-3F2C1D211215}"/>
              </a:ext>
            </a:extLst>
          </p:cNvPr>
          <p:cNvSpPr>
            <a:spLocks noGrp="1"/>
          </p:cNvSpPr>
          <p:nvPr>
            <p:ph type="dt" sz="half" idx="10"/>
          </p:nvPr>
        </p:nvSpPr>
        <p:spPr/>
        <p:txBody>
          <a:bodyPr/>
          <a:lstStyle/>
          <a:p>
            <a:fld id="{248E4B49-B51A-4B39-94FA-23CAC33788F2}" type="datetimeFigureOut">
              <a:rPr lang="en-SG" smtClean="0"/>
              <a:t>3/10/2024</a:t>
            </a:fld>
            <a:endParaRPr lang="en-SG"/>
          </a:p>
        </p:txBody>
      </p:sp>
      <p:sp>
        <p:nvSpPr>
          <p:cNvPr id="6" name="Footer Placeholder 5">
            <a:extLst>
              <a:ext uri="{FF2B5EF4-FFF2-40B4-BE49-F238E27FC236}">
                <a16:creationId xmlns:a16="http://schemas.microsoft.com/office/drawing/2014/main" id="{DA8CAD48-2072-E2AE-7DFD-F4749785EB9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F4F23AC-FA7E-A5A9-0132-D25117D2963D}"/>
              </a:ext>
            </a:extLst>
          </p:cNvPr>
          <p:cNvSpPr>
            <a:spLocks noGrp="1"/>
          </p:cNvSpPr>
          <p:nvPr>
            <p:ph type="sldNum" sz="quarter" idx="12"/>
          </p:nvPr>
        </p:nvSpPr>
        <p:spPr/>
        <p:txBody>
          <a:bodyPr/>
          <a:lstStyle/>
          <a:p>
            <a:fld id="{1DDA89CB-A9D5-463C-ACCB-12CF4142ACB6}" type="slidenum">
              <a:rPr lang="en-SG" smtClean="0"/>
              <a:t>‹#›</a:t>
            </a:fld>
            <a:endParaRPr lang="en-SG"/>
          </a:p>
        </p:txBody>
      </p:sp>
    </p:spTree>
    <p:extLst>
      <p:ext uri="{BB962C8B-B14F-4D97-AF65-F5344CB8AC3E}">
        <p14:creationId xmlns:p14="http://schemas.microsoft.com/office/powerpoint/2010/main" val="60704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D9478D-7ECC-65B6-1715-FA6E602577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72DC915-653E-D622-7338-7F40EED201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439455-1A5F-B171-09F6-E7C90C3DE9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8E4B49-B51A-4B39-94FA-23CAC33788F2}" type="datetimeFigureOut">
              <a:rPr lang="en-SG" smtClean="0"/>
              <a:t>3/10/2024</a:t>
            </a:fld>
            <a:endParaRPr lang="en-SG"/>
          </a:p>
        </p:txBody>
      </p:sp>
      <p:sp>
        <p:nvSpPr>
          <p:cNvPr id="5" name="Footer Placeholder 4">
            <a:extLst>
              <a:ext uri="{FF2B5EF4-FFF2-40B4-BE49-F238E27FC236}">
                <a16:creationId xmlns:a16="http://schemas.microsoft.com/office/drawing/2014/main" id="{C2107C1F-09FF-FC76-F7BA-73253E4F27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544EFE56-7038-990C-5EF9-DEF2DCBAF4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DA89CB-A9D5-463C-ACCB-12CF4142ACB6}" type="slidenum">
              <a:rPr lang="en-SG" smtClean="0"/>
              <a:t>‹#›</a:t>
            </a:fld>
            <a:endParaRPr lang="en-SG"/>
          </a:p>
        </p:txBody>
      </p:sp>
    </p:spTree>
    <p:extLst>
      <p:ext uri="{BB962C8B-B14F-4D97-AF65-F5344CB8AC3E}">
        <p14:creationId xmlns:p14="http://schemas.microsoft.com/office/powerpoint/2010/main" val="474995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2619381"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7459987"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1440817" y="2542544"/>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Generative</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2783206" y="2542544"/>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err="1">
                  <a:latin typeface="Arial" panose="020B0604020202020204" pitchFamily="34" charset="0"/>
                  <a:cs typeface="Arial" panose="020B0604020202020204" pitchFamily="34" charset="0"/>
                </a:rPr>
                <a:t>Freshmore</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3820160" y="2542545"/>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1440817" y="3286763"/>
            <a:ext cx="776928" cy="514522"/>
            <a:chOff x="297817" y="3286763"/>
            <a:chExt cx="776928" cy="514522"/>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776928"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Tan Rui Anh</a:t>
              </a:r>
            </a:p>
            <a:p>
              <a:r>
                <a:rPr lang="en-SG" sz="700" dirty="0">
                  <a:latin typeface="Arial" panose="020B0604020202020204" pitchFamily="34" charset="0"/>
                  <a:cs typeface="Arial" panose="020B0604020202020204" pitchFamily="34" charset="0"/>
                </a:rPr>
                <a:t>1008752</a:t>
              </a: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1440817" y="4070353"/>
            <a:ext cx="681990" cy="507832"/>
            <a:chOff x="297817" y="4070353"/>
            <a:chExt cx="681990" cy="507832"/>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Zheng Kai</a:t>
              </a:r>
            </a:p>
            <a:p>
              <a:r>
                <a:rPr lang="en-US" sz="700" dirty="0">
                  <a:latin typeface="Arial" panose="020B0604020202020204" pitchFamily="34" charset="0"/>
                  <a:cs typeface="Arial" panose="020B0604020202020204" pitchFamily="34" charset="0"/>
                </a:rPr>
                <a:t>Dr.</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4954902" y="2542546"/>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2/10/2024</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2783209" y="3279063"/>
            <a:ext cx="2967992" cy="3286524"/>
            <a:chOff x="1640209" y="3279063"/>
            <a:chExt cx="2967992" cy="3286524"/>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2677656"/>
            </a:xfrm>
            <a:prstGeom prst="rect">
              <a:avLst/>
            </a:prstGeom>
            <a:noFill/>
          </p:spPr>
          <p:txBody>
            <a:bodyPr wrap="square" rtlCol="0">
              <a:spAutoFit/>
            </a:bodyPr>
            <a:lstStyle/>
            <a:p>
              <a:r>
                <a:rPr lang="en-US" sz="800" b="1" dirty="0">
                  <a:solidFill>
                    <a:srgbClr val="B31261"/>
                  </a:solidFill>
                  <a:latin typeface="Consolas" panose="020B0609020204030204" pitchFamily="49" charset="0"/>
                </a:rPr>
                <a:t>&lt;The Junction&gt;</a:t>
              </a:r>
            </a:p>
            <a:p>
              <a:r>
                <a:rPr lang="en-US" sz="800" dirty="0">
                  <a:solidFill>
                    <a:srgbClr val="B31261"/>
                  </a:solidFill>
                  <a:latin typeface="Consolas" panose="020B0609020204030204" pitchFamily="49" charset="0"/>
                </a:rPr>
                <a:t>The initial idea was to model the movement of the moon around the Earth, and the Earth around the Sun, an orbit around an orbit. In trying to achieve that, multiple variables, parameters and mathematical functions were used to bring the final design closer to that goal.</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Ultimately, that end goal proved too great a challenge to model. However, while trying to achieve that goal, various iterations yielded interesting designs.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image on the right shows part of the final design, looking outward from inside the cylinders.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final design is reminiscent of tunnels and other man-made landscapes, looking at any of the axes, one can see a tunnel or a tower. Looking at the structure from various vantage points reflect various structures in the modern world.</a:t>
              </a: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srgbClr val="B31261"/>
                </a:solidFill>
                <a:latin typeface="Consolas" panose="020B0609020204030204" pitchFamily="49"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1466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P0</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10006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P0</a:t>
            </a:r>
            <a:endParaRPr lang="en-SG" sz="600" dirty="0">
              <a:latin typeface="Arial" panose="020B0604020202020204" pitchFamily="34" charset="0"/>
              <a:cs typeface="Arial" panose="020B0604020202020204" pitchFamily="34" charset="0"/>
            </a:endParaRPr>
          </a:p>
        </p:txBody>
      </p:sp>
      <p:pic>
        <p:nvPicPr>
          <p:cNvPr id="5" name="Picture 4" descr="A spider web with many colored lines&#10;&#10;Description automatically generated">
            <a:extLst>
              <a:ext uri="{FF2B5EF4-FFF2-40B4-BE49-F238E27FC236}">
                <a16:creationId xmlns:a16="http://schemas.microsoft.com/office/drawing/2014/main" id="{FD29C657-7678-8111-9937-0C62E53E3DBC}"/>
              </a:ext>
            </a:extLst>
          </p:cNvPr>
          <p:cNvPicPr>
            <a:picLocks noChangeAspect="1"/>
          </p:cNvPicPr>
          <p:nvPr/>
        </p:nvPicPr>
        <p:blipFill>
          <a:blip r:embed="rId2">
            <a:extLst>
              <a:ext uri="{28A0092B-C50C-407E-A947-70E740481C1C}">
                <a14:useLocalDpi xmlns:a14="http://schemas.microsoft.com/office/drawing/2010/main" val="0"/>
              </a:ext>
            </a:extLst>
          </a:blip>
          <a:srcRect l="18200" r="2041"/>
          <a:stretch/>
        </p:blipFill>
        <p:spPr>
          <a:xfrm>
            <a:off x="6440801" y="728829"/>
            <a:ext cx="4168448" cy="5529358"/>
          </a:xfrm>
          <a:prstGeom prst="rect">
            <a:avLst/>
          </a:prstGeom>
        </p:spPr>
      </p:pic>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2619381"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7459987"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1466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P1</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10006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P1</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2619381" y="920459"/>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&lt;Testing Phase&gt;</a:t>
            </a:r>
          </a:p>
          <a:p>
            <a:r>
              <a:rPr lang="en-US" sz="800" dirty="0">
                <a:solidFill>
                  <a:srgbClr val="B31261"/>
                </a:solidFill>
                <a:latin typeface="Consolas" panose="020B0609020204030204" pitchFamily="49" charset="0"/>
              </a:rPr>
              <a:t>At the base of this design is a simple circle, feeding values into the z-axis gave rise to several interesting shapes such as those seen in 1 and 2. </a:t>
            </a:r>
          </a:p>
          <a:p>
            <a:r>
              <a:rPr lang="en-US" sz="800" dirty="0">
                <a:solidFill>
                  <a:srgbClr val="B31261"/>
                </a:solidFill>
                <a:latin typeface="Consolas" panose="020B0609020204030204" pitchFamily="49" charset="0"/>
              </a:rPr>
              <a:t>Initially, the z-values were derived from a sine function, thus the familiar curves in image 2.</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By swapping the z and y values, and feeding a regularly increasing y value, a spring emerged. This parallels the orbit of the Moon around the Earth, while the Earth is in motion.</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As alluded to earlier, there were some difficulties in trying to close the spring, to form a circle using the spring.</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Later images will feature some patterns that have emerged while attempting to overcome this challenge. </a:t>
            </a:r>
          </a:p>
        </p:txBody>
      </p:sp>
      <p:sp>
        <p:nvSpPr>
          <p:cNvPr id="43" name="Rectangle 42">
            <a:extLst>
              <a:ext uri="{FF2B5EF4-FFF2-40B4-BE49-F238E27FC236}">
                <a16:creationId xmlns:a16="http://schemas.microsoft.com/office/drawing/2014/main" id="{B95AF7A1-C718-4ED6-925D-901E01E94EFE}"/>
              </a:ext>
            </a:extLst>
          </p:cNvPr>
          <p:cNvSpPr/>
          <p:nvPr/>
        </p:nvSpPr>
        <p:spPr>
          <a:xfrm>
            <a:off x="1673761" y="6029118"/>
            <a:ext cx="326133" cy="23102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45" name="Rectangle 44">
            <a:extLst>
              <a:ext uri="{FF2B5EF4-FFF2-40B4-BE49-F238E27FC236}">
                <a16:creationId xmlns:a16="http://schemas.microsoft.com/office/drawing/2014/main" id="{6605708E-D9C8-4937-851C-B9A19F6A832F}"/>
              </a:ext>
            </a:extLst>
          </p:cNvPr>
          <p:cNvSpPr/>
          <p:nvPr/>
        </p:nvSpPr>
        <p:spPr>
          <a:xfrm>
            <a:off x="1800395" y="6334563"/>
            <a:ext cx="199499" cy="2310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1440817" y="4238141"/>
            <a:ext cx="1038224" cy="729624"/>
            <a:chOff x="297817" y="4663443"/>
            <a:chExt cx="1038224" cy="729624"/>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97817" y="4869847"/>
              <a:ext cx="1038224" cy="52322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Spring</a:t>
              </a:r>
            </a:p>
            <a:p>
              <a:r>
                <a:rPr lang="en-US" sz="700" dirty="0">
                  <a:latin typeface="Arial" panose="020B0604020202020204" pitchFamily="34" charset="0"/>
                  <a:cs typeface="Arial" panose="020B0604020202020204" pitchFamily="34" charset="0"/>
                </a:rPr>
                <a:t>02 Wristband</a:t>
              </a:r>
            </a:p>
            <a:p>
              <a:r>
                <a:rPr lang="en-US" sz="700" dirty="0">
                  <a:latin typeface="Arial" panose="020B0604020202020204" pitchFamily="34" charset="0"/>
                  <a:cs typeface="Arial" panose="020B0604020202020204" pitchFamily="34" charset="0"/>
                </a:rPr>
                <a:t>03 Patterned Cuff</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pic>
        <p:nvPicPr>
          <p:cNvPr id="3" name="Picture 2" descr="A colorful cube with dots&#10;&#10;Description automatically generated with medium confidence">
            <a:extLst>
              <a:ext uri="{FF2B5EF4-FFF2-40B4-BE49-F238E27FC236}">
                <a16:creationId xmlns:a16="http://schemas.microsoft.com/office/drawing/2014/main" id="{B3E98F10-06AC-E19B-957C-521E0D8C0A28}"/>
              </a:ext>
            </a:extLst>
          </p:cNvPr>
          <p:cNvPicPr>
            <a:picLocks noChangeAspect="1"/>
          </p:cNvPicPr>
          <p:nvPr/>
        </p:nvPicPr>
        <p:blipFill>
          <a:blip r:embed="rId2">
            <a:extLst>
              <a:ext uri="{28A0092B-C50C-407E-A947-70E740481C1C}">
                <a14:useLocalDpi xmlns:a14="http://schemas.microsoft.com/office/drawing/2010/main" val="0"/>
              </a:ext>
            </a:extLst>
          </a:blip>
          <a:srcRect l="11513" r="16822"/>
          <a:stretch/>
        </p:blipFill>
        <p:spPr>
          <a:xfrm>
            <a:off x="6358964" y="3796473"/>
            <a:ext cx="2019782" cy="2551891"/>
          </a:xfrm>
          <a:prstGeom prst="rect">
            <a:avLst/>
          </a:prstGeom>
        </p:spPr>
      </p:pic>
      <p:pic>
        <p:nvPicPr>
          <p:cNvPr id="9" name="Picture 8" descr="A colorful spiraled object on a grid&#10;&#10;Description automatically generated with medium confidence">
            <a:extLst>
              <a:ext uri="{FF2B5EF4-FFF2-40B4-BE49-F238E27FC236}">
                <a16:creationId xmlns:a16="http://schemas.microsoft.com/office/drawing/2014/main" id="{70C5FEB0-4349-CB42-3D55-52274718EA48}"/>
              </a:ext>
            </a:extLst>
          </p:cNvPr>
          <p:cNvPicPr>
            <a:picLocks noChangeAspect="1"/>
          </p:cNvPicPr>
          <p:nvPr/>
        </p:nvPicPr>
        <p:blipFill>
          <a:blip r:embed="rId3">
            <a:extLst>
              <a:ext uri="{28A0092B-C50C-407E-A947-70E740481C1C}">
                <a14:useLocalDpi xmlns:a14="http://schemas.microsoft.com/office/drawing/2010/main" val="0"/>
              </a:ext>
            </a:extLst>
          </a:blip>
          <a:srcRect l="18117" r="19986"/>
          <a:stretch/>
        </p:blipFill>
        <p:spPr>
          <a:xfrm>
            <a:off x="8780741" y="3810009"/>
            <a:ext cx="1827855" cy="2551891"/>
          </a:xfrm>
          <a:prstGeom prst="rect">
            <a:avLst/>
          </a:prstGeom>
        </p:spPr>
      </p:pic>
      <p:pic>
        <p:nvPicPr>
          <p:cNvPr id="11" name="Picture 10" descr="A colorful spirals on a grey surface&#10;&#10;Description automatically generated">
            <a:extLst>
              <a:ext uri="{FF2B5EF4-FFF2-40B4-BE49-F238E27FC236}">
                <a16:creationId xmlns:a16="http://schemas.microsoft.com/office/drawing/2014/main" id="{5EF811E8-6B8D-99D2-4FB2-B5EE31573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964" y="920459"/>
            <a:ext cx="4249632" cy="2302121"/>
          </a:xfrm>
          <a:prstGeom prst="rect">
            <a:avLst/>
          </a:prstGeom>
        </p:spPr>
      </p:pic>
      <p:sp>
        <p:nvSpPr>
          <p:cNvPr id="2" name="Rectangle 1">
            <a:extLst>
              <a:ext uri="{FF2B5EF4-FFF2-40B4-BE49-F238E27FC236}">
                <a16:creationId xmlns:a16="http://schemas.microsoft.com/office/drawing/2014/main" id="{09AEB96C-C03D-E087-BA64-72BEFD98443E}"/>
              </a:ext>
            </a:extLst>
          </p:cNvPr>
          <p:cNvSpPr/>
          <p:nvPr/>
        </p:nvSpPr>
        <p:spPr>
          <a:xfrm>
            <a:off x="1499648" y="6334563"/>
            <a:ext cx="199499" cy="2310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Tree>
    <p:extLst>
      <p:ext uri="{BB962C8B-B14F-4D97-AF65-F5344CB8AC3E}">
        <p14:creationId xmlns:p14="http://schemas.microsoft.com/office/powerpoint/2010/main" val="1431603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2619381"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7459987"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1466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P2</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10006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P2</a:t>
            </a:r>
            <a:endParaRPr lang="en-SG" sz="6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6605708E-D9C8-4937-851C-B9A19F6A832F}"/>
              </a:ext>
            </a:extLst>
          </p:cNvPr>
          <p:cNvSpPr/>
          <p:nvPr/>
        </p:nvSpPr>
        <p:spPr>
          <a:xfrm>
            <a:off x="1932911" y="6334564"/>
            <a:ext cx="329940" cy="2310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04</a:t>
            </a:r>
            <a:endParaRPr lang="en-SG" sz="800" b="1" dirty="0">
              <a:solidFill>
                <a:srgbClr val="1CB857"/>
              </a:solidFill>
            </a:endParaRPr>
          </a:p>
        </p:txBody>
      </p:sp>
      <p:sp>
        <p:nvSpPr>
          <p:cNvPr id="49" name="Rectangle 48">
            <a:extLst>
              <a:ext uri="{FF2B5EF4-FFF2-40B4-BE49-F238E27FC236}">
                <a16:creationId xmlns:a16="http://schemas.microsoft.com/office/drawing/2014/main" id="{6CE6F947-4B43-4360-95D6-9858DFB61339}"/>
              </a:ext>
            </a:extLst>
          </p:cNvPr>
          <p:cNvSpPr/>
          <p:nvPr/>
        </p:nvSpPr>
        <p:spPr>
          <a:xfrm>
            <a:off x="1936718" y="6022845"/>
            <a:ext cx="326133" cy="2310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1384978" y="5075486"/>
            <a:ext cx="1095866" cy="837346"/>
            <a:chOff x="240175" y="4663443"/>
            <a:chExt cx="1095866" cy="837346"/>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40175" y="4869847"/>
              <a:ext cx="1095866" cy="63094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Python component</a:t>
              </a:r>
            </a:p>
            <a:p>
              <a:r>
                <a:rPr lang="en-US" sz="700" dirty="0">
                  <a:latin typeface="Arial" panose="020B0604020202020204" pitchFamily="34" charset="0"/>
                  <a:cs typeface="Arial" panose="020B0604020202020204" pitchFamily="34" charset="0"/>
                </a:rPr>
                <a:t>02 Final Program</a:t>
              </a:r>
            </a:p>
            <a:p>
              <a:r>
                <a:rPr lang="en-US" sz="700" dirty="0">
                  <a:latin typeface="Arial" panose="020B0604020202020204" pitchFamily="34" charset="0"/>
                  <a:cs typeface="Arial" panose="020B0604020202020204" pitchFamily="34" charset="0"/>
                </a:rPr>
                <a:t>03 Expansion</a:t>
              </a:r>
            </a:p>
            <a:p>
              <a:r>
                <a:rPr lang="en-US" sz="700" dirty="0">
                  <a:latin typeface="Arial" panose="020B0604020202020204" pitchFamily="34" charset="0"/>
                  <a:cs typeface="Arial" panose="020B0604020202020204" pitchFamily="34" charset="0"/>
                </a:rPr>
                <a:t>04 Emergence</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2" name="Rectangle 1">
            <a:extLst>
              <a:ext uri="{FF2B5EF4-FFF2-40B4-BE49-F238E27FC236}">
                <a16:creationId xmlns:a16="http://schemas.microsoft.com/office/drawing/2014/main" id="{4D1F0AC8-45B9-49B5-32B4-C0C6C9445850}"/>
              </a:ext>
            </a:extLst>
          </p:cNvPr>
          <p:cNvSpPr/>
          <p:nvPr/>
        </p:nvSpPr>
        <p:spPr>
          <a:xfrm>
            <a:off x="1546925" y="6338175"/>
            <a:ext cx="326133" cy="2310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sp>
        <p:nvSpPr>
          <p:cNvPr id="8" name="Rectangle 7">
            <a:extLst>
              <a:ext uri="{FF2B5EF4-FFF2-40B4-BE49-F238E27FC236}">
                <a16:creationId xmlns:a16="http://schemas.microsoft.com/office/drawing/2014/main" id="{E3DF698D-144F-6836-3829-815A16F1E414}"/>
              </a:ext>
            </a:extLst>
          </p:cNvPr>
          <p:cNvSpPr/>
          <p:nvPr/>
        </p:nvSpPr>
        <p:spPr>
          <a:xfrm>
            <a:off x="1532481" y="6022844"/>
            <a:ext cx="326133" cy="2310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pic>
        <p:nvPicPr>
          <p:cNvPr id="10" name="Picture 9" descr="A colorful dots in a line&#10;&#10;Description automatically generated with medium confidence">
            <a:extLst>
              <a:ext uri="{FF2B5EF4-FFF2-40B4-BE49-F238E27FC236}">
                <a16:creationId xmlns:a16="http://schemas.microsoft.com/office/drawing/2014/main" id="{42C715CE-F605-DAA6-5E80-7D2BB3C47F02}"/>
              </a:ext>
            </a:extLst>
          </p:cNvPr>
          <p:cNvPicPr>
            <a:picLocks noChangeAspect="1"/>
          </p:cNvPicPr>
          <p:nvPr/>
        </p:nvPicPr>
        <p:blipFill>
          <a:blip r:embed="rId2">
            <a:extLst>
              <a:ext uri="{28A0092B-C50C-407E-A947-70E740481C1C}">
                <a14:useLocalDpi xmlns:a14="http://schemas.microsoft.com/office/drawing/2010/main" val="0"/>
              </a:ext>
            </a:extLst>
          </a:blip>
          <a:srcRect l="10719" b="-38"/>
          <a:stretch/>
        </p:blipFill>
        <p:spPr>
          <a:xfrm rot="10800000">
            <a:off x="6358800" y="3723587"/>
            <a:ext cx="4430351" cy="270379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1E1425F1-339E-B421-B2D7-0EDDC4672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330" y="658107"/>
            <a:ext cx="3213821" cy="2651828"/>
          </a:xfrm>
          <a:prstGeom prst="rect">
            <a:avLst/>
          </a:prstGeom>
        </p:spPr>
      </p:pic>
      <p:pic>
        <p:nvPicPr>
          <p:cNvPr id="13" name="Picture 12" descr="A colorful lines on a grid&#10;&#10;Description automatically generated with medium confidence">
            <a:extLst>
              <a:ext uri="{FF2B5EF4-FFF2-40B4-BE49-F238E27FC236}">
                <a16:creationId xmlns:a16="http://schemas.microsoft.com/office/drawing/2014/main" id="{D0535B84-D46B-98AD-99D4-0B644A4D871B}"/>
              </a:ext>
            </a:extLst>
          </p:cNvPr>
          <p:cNvPicPr>
            <a:picLocks noChangeAspect="1"/>
          </p:cNvPicPr>
          <p:nvPr/>
        </p:nvPicPr>
        <p:blipFill>
          <a:blip r:embed="rId4">
            <a:extLst>
              <a:ext uri="{28A0092B-C50C-407E-A947-70E740481C1C}">
                <a14:useLocalDpi xmlns:a14="http://schemas.microsoft.com/office/drawing/2010/main" val="0"/>
              </a:ext>
            </a:extLst>
          </a:blip>
          <a:srcRect r="19019"/>
          <a:stretch/>
        </p:blipFill>
        <p:spPr>
          <a:xfrm>
            <a:off x="2571990" y="3723587"/>
            <a:ext cx="3261212" cy="2703798"/>
          </a:xfrm>
          <a:prstGeom prst="rect">
            <a:avLst/>
          </a:prstGeom>
        </p:spPr>
      </p:pic>
      <p:pic>
        <p:nvPicPr>
          <p:cNvPr id="15" name="Picture 14">
            <a:extLst>
              <a:ext uri="{FF2B5EF4-FFF2-40B4-BE49-F238E27FC236}">
                <a16:creationId xmlns:a16="http://schemas.microsoft.com/office/drawing/2014/main" id="{2C33B042-D587-DB6B-1D9A-9DD145B2C707}"/>
              </a:ext>
            </a:extLst>
          </p:cNvPr>
          <p:cNvPicPr>
            <a:picLocks noChangeAspect="1"/>
          </p:cNvPicPr>
          <p:nvPr/>
        </p:nvPicPr>
        <p:blipFill>
          <a:blip r:embed="rId5"/>
          <a:srcRect t="251" b="7104"/>
          <a:stretch/>
        </p:blipFill>
        <p:spPr>
          <a:xfrm>
            <a:off x="2619381" y="658107"/>
            <a:ext cx="2592403" cy="2703798"/>
          </a:xfrm>
          <a:prstGeom prst="rect">
            <a:avLst/>
          </a:prstGeom>
        </p:spPr>
      </p:pic>
    </p:spTree>
    <p:extLst>
      <p:ext uri="{BB962C8B-B14F-4D97-AF65-F5344CB8AC3E}">
        <p14:creationId xmlns:p14="http://schemas.microsoft.com/office/powerpoint/2010/main" val="2454602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2619381"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7459987"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1466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P3</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10006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P3</a:t>
            </a:r>
            <a:endParaRPr lang="en-SG" sz="6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18EA83DC-3E8E-4DB5-9B82-03A2149EF45F}"/>
              </a:ext>
            </a:extLst>
          </p:cNvPr>
          <p:cNvGrpSpPr/>
          <p:nvPr/>
        </p:nvGrpSpPr>
        <p:grpSpPr>
          <a:xfrm>
            <a:off x="1440817" y="4889187"/>
            <a:ext cx="1038224" cy="621902"/>
            <a:chOff x="297817" y="4663443"/>
            <a:chExt cx="1038224" cy="621902"/>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Intersection</a:t>
              </a:r>
            </a:p>
            <a:p>
              <a:r>
                <a:rPr lang="en-US" sz="700" dirty="0">
                  <a:latin typeface="Arial" panose="020B0604020202020204" pitchFamily="34" charset="0"/>
                  <a:cs typeface="Arial" panose="020B0604020202020204" pitchFamily="34" charset="0"/>
                </a:rPr>
                <a:t>02 Inside the tunnel</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40" name="Rectangle 39">
            <a:extLst>
              <a:ext uri="{FF2B5EF4-FFF2-40B4-BE49-F238E27FC236}">
                <a16:creationId xmlns:a16="http://schemas.microsoft.com/office/drawing/2014/main" id="{B3A720C3-69D5-4C93-B45F-A1CF7891EA58}"/>
              </a:ext>
            </a:extLst>
          </p:cNvPr>
          <p:cNvSpPr/>
          <p:nvPr/>
        </p:nvSpPr>
        <p:spPr>
          <a:xfrm>
            <a:off x="1910806" y="5687690"/>
            <a:ext cx="287655" cy="84638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43" name="Rectangle 42">
            <a:extLst>
              <a:ext uri="{FF2B5EF4-FFF2-40B4-BE49-F238E27FC236}">
                <a16:creationId xmlns:a16="http://schemas.microsoft.com/office/drawing/2014/main" id="{6F2887BE-4AF8-4AD7-8E70-ED58B1AB1F8E}"/>
              </a:ext>
            </a:extLst>
          </p:cNvPr>
          <p:cNvSpPr/>
          <p:nvPr/>
        </p:nvSpPr>
        <p:spPr>
          <a:xfrm>
            <a:off x="1326055" y="6118578"/>
            <a:ext cx="481793" cy="415498"/>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pic>
        <p:nvPicPr>
          <p:cNvPr id="9" name="Picture 8" descr="A web with many colored lines&#10;&#10;Description automatically generated with medium confidence">
            <a:extLst>
              <a:ext uri="{FF2B5EF4-FFF2-40B4-BE49-F238E27FC236}">
                <a16:creationId xmlns:a16="http://schemas.microsoft.com/office/drawing/2014/main" id="{012C62DC-3B8E-0F1A-1439-A4A60D4B3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211" y="3533710"/>
            <a:ext cx="3523249" cy="2624506"/>
          </a:xfrm>
          <a:prstGeom prst="rect">
            <a:avLst/>
          </a:prstGeom>
        </p:spPr>
      </p:pic>
      <p:pic>
        <p:nvPicPr>
          <p:cNvPr id="13" name="Picture 12" descr="A group of colorful lines&#10;&#10;Description automatically generated with medium confidence">
            <a:extLst>
              <a:ext uri="{FF2B5EF4-FFF2-40B4-BE49-F238E27FC236}">
                <a16:creationId xmlns:a16="http://schemas.microsoft.com/office/drawing/2014/main" id="{BDAEA5C9-F73B-6C46-2784-DA2239B9FAC1}"/>
              </a:ext>
            </a:extLst>
          </p:cNvPr>
          <p:cNvPicPr>
            <a:picLocks noChangeAspect="1"/>
          </p:cNvPicPr>
          <p:nvPr/>
        </p:nvPicPr>
        <p:blipFill>
          <a:blip r:embed="rId3">
            <a:extLst>
              <a:ext uri="{28A0092B-C50C-407E-A947-70E740481C1C}">
                <a14:useLocalDpi xmlns:a14="http://schemas.microsoft.com/office/drawing/2010/main" val="0"/>
              </a:ext>
            </a:extLst>
          </a:blip>
          <a:srcRect l="5813" t="2476" r="5268" b="77"/>
          <a:stretch/>
        </p:blipFill>
        <p:spPr>
          <a:xfrm>
            <a:off x="7227934" y="1191461"/>
            <a:ext cx="3523249" cy="4966755"/>
          </a:xfrm>
          <a:prstGeom prst="rect">
            <a:avLst/>
          </a:prstGeom>
        </p:spPr>
      </p:pic>
      <p:sp>
        <p:nvSpPr>
          <p:cNvPr id="21" name="Rectangle 20">
            <a:extLst>
              <a:ext uri="{FF2B5EF4-FFF2-40B4-BE49-F238E27FC236}">
                <a16:creationId xmlns:a16="http://schemas.microsoft.com/office/drawing/2014/main" id="{0FE8DF3D-0B09-BB98-B3DD-A19EB6661EB9}"/>
              </a:ext>
            </a:extLst>
          </p:cNvPr>
          <p:cNvSpPr/>
          <p:nvPr/>
        </p:nvSpPr>
        <p:spPr>
          <a:xfrm>
            <a:off x="2783211" y="580396"/>
            <a:ext cx="2772637" cy="1398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srgbClr val="B31261"/>
              </a:solidFill>
              <a:latin typeface="Consolas" panose="020B0609020204030204" pitchFamily="49" charset="0"/>
            </a:endParaRPr>
          </a:p>
        </p:txBody>
      </p:sp>
      <p:sp>
        <p:nvSpPr>
          <p:cNvPr id="22" name="Rectangle 21">
            <a:extLst>
              <a:ext uri="{FF2B5EF4-FFF2-40B4-BE49-F238E27FC236}">
                <a16:creationId xmlns:a16="http://schemas.microsoft.com/office/drawing/2014/main" id="{D3E873F9-F574-A410-A496-D5362851A11E}"/>
              </a:ext>
            </a:extLst>
          </p:cNvPr>
          <p:cNvSpPr/>
          <p:nvPr/>
        </p:nvSpPr>
        <p:spPr>
          <a:xfrm>
            <a:off x="2783211" y="1191461"/>
            <a:ext cx="2967991" cy="1503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&lt;The Final Design&gt;</a:t>
            </a:r>
          </a:p>
          <a:p>
            <a:r>
              <a:rPr lang="en-US" sz="800" dirty="0">
                <a:solidFill>
                  <a:srgbClr val="B31261"/>
                </a:solidFill>
                <a:latin typeface="Consolas" panose="020B0609020204030204" pitchFamily="49" charset="0"/>
              </a:rPr>
              <a:t>The final design flipped the original idea on its head, instead of having a spiral around a circle, it puts circles around a spiral.</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By reflecting the original column about the other axes, a 6-way joint is formed. Several recognizable formations can be observed from various vantage points on the structure, like tall columns, or underground tunnels and intersections.</a:t>
            </a:r>
          </a:p>
          <a:p>
            <a:endParaRPr lang="en-US" sz="800" dirty="0">
              <a:solidFill>
                <a:srgbClr val="B31261"/>
              </a:solidFill>
              <a:latin typeface="Consolas" panose="020B0609020204030204" pitchFamily="49" charset="0"/>
            </a:endParaRPr>
          </a:p>
          <a:p>
            <a:endParaRPr lang="en-US" sz="800" dirty="0">
              <a:solidFill>
                <a:srgbClr val="B31261"/>
              </a:solidFill>
              <a:latin typeface="Consolas" panose="020B0609020204030204" pitchFamily="49" charset="0"/>
            </a:endParaRPr>
          </a:p>
        </p:txBody>
      </p:sp>
    </p:spTree>
    <p:extLst>
      <p:ext uri="{BB962C8B-B14F-4D97-AF65-F5344CB8AC3E}">
        <p14:creationId xmlns:p14="http://schemas.microsoft.com/office/powerpoint/2010/main" val="2531049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2619381"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7459987"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1466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P4</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10006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P4</a:t>
            </a:r>
            <a:endParaRPr lang="en-SG" sz="6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18EA83DC-3E8E-4DB5-9B82-03A2149EF45F}"/>
              </a:ext>
            </a:extLst>
          </p:cNvPr>
          <p:cNvGrpSpPr/>
          <p:nvPr/>
        </p:nvGrpSpPr>
        <p:grpSpPr>
          <a:xfrm>
            <a:off x="1440817" y="4889187"/>
            <a:ext cx="1038224" cy="837346"/>
            <a:chOff x="297817" y="4663443"/>
            <a:chExt cx="1038224" cy="837346"/>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63094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Looking up?</a:t>
              </a:r>
            </a:p>
            <a:p>
              <a:r>
                <a:rPr lang="en-US" sz="700" dirty="0">
                  <a:latin typeface="Arial" panose="020B0604020202020204" pitchFamily="34" charset="0"/>
                  <a:cs typeface="Arial" panose="020B0604020202020204" pitchFamily="34" charset="0"/>
                </a:rPr>
                <a:t>02 Growing tunnels</a:t>
              </a:r>
            </a:p>
            <a:p>
              <a:r>
                <a:rPr lang="en-US" sz="700" dirty="0">
                  <a:latin typeface="Arial" panose="020B0604020202020204" pitchFamily="34" charset="0"/>
                  <a:cs typeface="Arial" panose="020B0604020202020204" pitchFamily="34" charset="0"/>
                </a:rPr>
                <a:t>03 Inside look</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40" name="Rectangle 39">
            <a:extLst>
              <a:ext uri="{FF2B5EF4-FFF2-40B4-BE49-F238E27FC236}">
                <a16:creationId xmlns:a16="http://schemas.microsoft.com/office/drawing/2014/main" id="{B3A720C3-69D5-4C93-B45F-A1CF7891EA58}"/>
              </a:ext>
            </a:extLst>
          </p:cNvPr>
          <p:cNvSpPr/>
          <p:nvPr/>
        </p:nvSpPr>
        <p:spPr>
          <a:xfrm>
            <a:off x="1541145" y="5719201"/>
            <a:ext cx="287655" cy="84638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43" name="Rectangle 42">
            <a:extLst>
              <a:ext uri="{FF2B5EF4-FFF2-40B4-BE49-F238E27FC236}">
                <a16:creationId xmlns:a16="http://schemas.microsoft.com/office/drawing/2014/main" id="{6F2887BE-4AF8-4AD7-8E70-ED58B1AB1F8E}"/>
              </a:ext>
            </a:extLst>
          </p:cNvPr>
          <p:cNvSpPr/>
          <p:nvPr/>
        </p:nvSpPr>
        <p:spPr>
          <a:xfrm>
            <a:off x="1856423" y="5721820"/>
            <a:ext cx="601980"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44" name="Rectangle 43">
            <a:extLst>
              <a:ext uri="{FF2B5EF4-FFF2-40B4-BE49-F238E27FC236}">
                <a16:creationId xmlns:a16="http://schemas.microsoft.com/office/drawing/2014/main" id="{B50F3E14-3AC0-43EF-B87B-FFEECC039D36}"/>
              </a:ext>
            </a:extLst>
          </p:cNvPr>
          <p:cNvSpPr/>
          <p:nvPr/>
        </p:nvSpPr>
        <p:spPr>
          <a:xfrm>
            <a:off x="1856422" y="6158216"/>
            <a:ext cx="601980" cy="40737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pic>
        <p:nvPicPr>
          <p:cNvPr id="13" name="Picture 12" descr="A close up of a screen&#10;&#10;Description automatically generated">
            <a:extLst>
              <a:ext uri="{FF2B5EF4-FFF2-40B4-BE49-F238E27FC236}">
                <a16:creationId xmlns:a16="http://schemas.microsoft.com/office/drawing/2014/main" id="{20746C3A-E572-50EA-2E02-7D015625D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040644" y="2233653"/>
            <a:ext cx="5886854" cy="2729381"/>
          </a:xfrm>
          <a:prstGeom prst="rect">
            <a:avLst/>
          </a:prstGeom>
        </p:spPr>
      </p:pic>
      <p:pic>
        <p:nvPicPr>
          <p:cNvPr id="16" name="Picture 15" descr="A colorful object with lines and points&#10;&#10;Description automatically generated with medium confidence">
            <a:extLst>
              <a:ext uri="{FF2B5EF4-FFF2-40B4-BE49-F238E27FC236}">
                <a16:creationId xmlns:a16="http://schemas.microsoft.com/office/drawing/2014/main" id="{BEB5EC60-6D10-363D-3ED7-3FACEC2901AF}"/>
              </a:ext>
            </a:extLst>
          </p:cNvPr>
          <p:cNvPicPr>
            <a:picLocks noChangeAspect="1"/>
          </p:cNvPicPr>
          <p:nvPr/>
        </p:nvPicPr>
        <p:blipFill>
          <a:blip r:embed="rId3">
            <a:extLst>
              <a:ext uri="{28A0092B-C50C-407E-A947-70E740481C1C}">
                <a14:useLocalDpi xmlns:a14="http://schemas.microsoft.com/office/drawing/2010/main" val="0"/>
              </a:ext>
            </a:extLst>
          </a:blip>
          <a:srcRect l="21360" t="19559" r="11033" b="16400"/>
          <a:stretch/>
        </p:blipFill>
        <p:spPr>
          <a:xfrm>
            <a:off x="7128180" y="654916"/>
            <a:ext cx="3219782" cy="3049929"/>
          </a:xfrm>
          <a:prstGeom prst="rect">
            <a:avLst/>
          </a:prstGeom>
        </p:spPr>
      </p:pic>
      <p:pic>
        <p:nvPicPr>
          <p:cNvPr id="18" name="Picture 17" descr="A colorful lines in a circle&#10;&#10;Description automatically generated with medium confidence">
            <a:extLst>
              <a:ext uri="{FF2B5EF4-FFF2-40B4-BE49-F238E27FC236}">
                <a16:creationId xmlns:a16="http://schemas.microsoft.com/office/drawing/2014/main" id="{C4029A9D-9606-494C-A2B9-358553555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673784" y="3867592"/>
            <a:ext cx="2674178" cy="2674178"/>
          </a:xfrm>
          <a:prstGeom prst="rect">
            <a:avLst/>
          </a:prstGeom>
        </p:spPr>
      </p:pic>
    </p:spTree>
    <p:extLst>
      <p:ext uri="{BB962C8B-B14F-4D97-AF65-F5344CB8AC3E}">
        <p14:creationId xmlns:p14="http://schemas.microsoft.com/office/powerpoint/2010/main" val="1462797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706</TotalTime>
  <Words>479</Words>
  <Application>Microsoft Office PowerPoint</Application>
  <PresentationFormat>Widescreen</PresentationFormat>
  <Paragraphs>90</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Aptos Display</vt:lpstr>
      <vt:lpstr>Arial</vt:lpstr>
      <vt:lpstr>Consolas</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Student - Tan Rui Anh</dc:creator>
  <cp:lastModifiedBy>Student - Tan Rui Anh</cp:lastModifiedBy>
  <cp:revision>14</cp:revision>
  <cp:lastPrinted>2024-10-02T16:42:49Z</cp:lastPrinted>
  <dcterms:created xsi:type="dcterms:W3CDTF">2024-09-26T14:29:00Z</dcterms:created>
  <dcterms:modified xsi:type="dcterms:W3CDTF">2024-10-03T04:43:26Z</dcterms:modified>
</cp:coreProperties>
</file>